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77" r:id="rId23"/>
    <p:sldId id="278" r:id="rId24"/>
    <p:sldId id="280" r:id="rId25"/>
    <p:sldId id="281" r:id="rId26"/>
    <p:sldId id="282" r:id="rId27"/>
    <p:sldId id="279"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13" autoAdjust="0"/>
    <p:restoredTop sz="94660"/>
  </p:normalViewPr>
  <p:slideViewPr>
    <p:cSldViewPr>
      <p:cViewPr>
        <p:scale>
          <a:sx n="55" d="100"/>
          <a:sy n="55" d="100"/>
        </p:scale>
        <p:origin x="-1956" y="-2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CB4A0921-BE2B-4E68-976A-28932FFB62BB}" type="datetimeFigureOut">
              <a:rPr lang="en-IN" smtClean="0"/>
              <a:t>10-07-2017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2276EF-79E2-42FC-A1F5-492EE3C07CCC}" type="slidenum">
              <a:rPr lang="en-IN" smtClean="0"/>
              <a:t>‹#›</a:t>
            </a:fld>
            <a:endParaRPr lang="en-IN"/>
          </a:p>
        </p:txBody>
      </p:sp>
    </p:spTree>
    <p:extLst>
      <p:ext uri="{BB962C8B-B14F-4D97-AF65-F5344CB8AC3E}">
        <p14:creationId xmlns:p14="http://schemas.microsoft.com/office/powerpoint/2010/main" val="3351169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B4A0921-BE2B-4E68-976A-28932FFB62BB}" type="datetimeFigureOut">
              <a:rPr lang="en-IN" smtClean="0"/>
              <a:t>10-07-2017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2276EF-79E2-42FC-A1F5-492EE3C07CCC}" type="slidenum">
              <a:rPr lang="en-IN" smtClean="0"/>
              <a:t>‹#›</a:t>
            </a:fld>
            <a:endParaRPr lang="en-IN"/>
          </a:p>
        </p:txBody>
      </p:sp>
    </p:spTree>
    <p:extLst>
      <p:ext uri="{BB962C8B-B14F-4D97-AF65-F5344CB8AC3E}">
        <p14:creationId xmlns:p14="http://schemas.microsoft.com/office/powerpoint/2010/main" val="75670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B4A0921-BE2B-4E68-976A-28932FFB62BB}" type="datetimeFigureOut">
              <a:rPr lang="en-IN" smtClean="0"/>
              <a:t>10-07-2017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2276EF-79E2-42FC-A1F5-492EE3C07CCC}" type="slidenum">
              <a:rPr lang="en-IN" smtClean="0"/>
              <a:t>‹#›</a:t>
            </a:fld>
            <a:endParaRPr lang="en-IN"/>
          </a:p>
        </p:txBody>
      </p:sp>
    </p:spTree>
    <p:extLst>
      <p:ext uri="{BB962C8B-B14F-4D97-AF65-F5344CB8AC3E}">
        <p14:creationId xmlns:p14="http://schemas.microsoft.com/office/powerpoint/2010/main" val="3914619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B4A0921-BE2B-4E68-976A-28932FFB62BB}" type="datetimeFigureOut">
              <a:rPr lang="en-IN" smtClean="0"/>
              <a:t>10-07-2017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2276EF-79E2-42FC-A1F5-492EE3C07CCC}" type="slidenum">
              <a:rPr lang="en-IN" smtClean="0"/>
              <a:t>‹#›</a:t>
            </a:fld>
            <a:endParaRPr lang="en-IN"/>
          </a:p>
        </p:txBody>
      </p:sp>
    </p:spTree>
    <p:extLst>
      <p:ext uri="{BB962C8B-B14F-4D97-AF65-F5344CB8AC3E}">
        <p14:creationId xmlns:p14="http://schemas.microsoft.com/office/powerpoint/2010/main" val="385507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4A0921-BE2B-4E68-976A-28932FFB62BB}" type="datetimeFigureOut">
              <a:rPr lang="en-IN" smtClean="0"/>
              <a:t>10-07-2017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2276EF-79E2-42FC-A1F5-492EE3C07CCC}" type="slidenum">
              <a:rPr lang="en-IN" smtClean="0"/>
              <a:t>‹#›</a:t>
            </a:fld>
            <a:endParaRPr lang="en-IN"/>
          </a:p>
        </p:txBody>
      </p:sp>
    </p:spTree>
    <p:extLst>
      <p:ext uri="{BB962C8B-B14F-4D97-AF65-F5344CB8AC3E}">
        <p14:creationId xmlns:p14="http://schemas.microsoft.com/office/powerpoint/2010/main" val="262739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CB4A0921-BE2B-4E68-976A-28932FFB62BB}" type="datetimeFigureOut">
              <a:rPr lang="en-IN" smtClean="0"/>
              <a:t>10-07-2017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12276EF-79E2-42FC-A1F5-492EE3C07CCC}" type="slidenum">
              <a:rPr lang="en-IN" smtClean="0"/>
              <a:t>‹#›</a:t>
            </a:fld>
            <a:endParaRPr lang="en-IN"/>
          </a:p>
        </p:txBody>
      </p:sp>
    </p:spTree>
    <p:extLst>
      <p:ext uri="{BB962C8B-B14F-4D97-AF65-F5344CB8AC3E}">
        <p14:creationId xmlns:p14="http://schemas.microsoft.com/office/powerpoint/2010/main" val="3077450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CB4A0921-BE2B-4E68-976A-28932FFB62BB}" type="datetimeFigureOut">
              <a:rPr lang="en-IN" smtClean="0"/>
              <a:t>10-07-2017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12276EF-79E2-42FC-A1F5-492EE3C07CCC}" type="slidenum">
              <a:rPr lang="en-IN" smtClean="0"/>
              <a:t>‹#›</a:t>
            </a:fld>
            <a:endParaRPr lang="en-IN"/>
          </a:p>
        </p:txBody>
      </p:sp>
    </p:spTree>
    <p:extLst>
      <p:ext uri="{BB962C8B-B14F-4D97-AF65-F5344CB8AC3E}">
        <p14:creationId xmlns:p14="http://schemas.microsoft.com/office/powerpoint/2010/main" val="449621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CB4A0921-BE2B-4E68-976A-28932FFB62BB}" type="datetimeFigureOut">
              <a:rPr lang="en-IN" smtClean="0"/>
              <a:t>10-07-2017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12276EF-79E2-42FC-A1F5-492EE3C07CCC}" type="slidenum">
              <a:rPr lang="en-IN" smtClean="0"/>
              <a:t>‹#›</a:t>
            </a:fld>
            <a:endParaRPr lang="en-IN"/>
          </a:p>
        </p:txBody>
      </p:sp>
    </p:spTree>
    <p:extLst>
      <p:ext uri="{BB962C8B-B14F-4D97-AF65-F5344CB8AC3E}">
        <p14:creationId xmlns:p14="http://schemas.microsoft.com/office/powerpoint/2010/main" val="2498866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A0921-BE2B-4E68-976A-28932FFB62BB}" type="datetimeFigureOut">
              <a:rPr lang="en-IN" smtClean="0"/>
              <a:t>10-07-2017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12276EF-79E2-42FC-A1F5-492EE3C07CCC}" type="slidenum">
              <a:rPr lang="en-IN" smtClean="0"/>
              <a:t>‹#›</a:t>
            </a:fld>
            <a:endParaRPr lang="en-IN"/>
          </a:p>
        </p:txBody>
      </p:sp>
    </p:spTree>
    <p:extLst>
      <p:ext uri="{BB962C8B-B14F-4D97-AF65-F5344CB8AC3E}">
        <p14:creationId xmlns:p14="http://schemas.microsoft.com/office/powerpoint/2010/main" val="648372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4A0921-BE2B-4E68-976A-28932FFB62BB}" type="datetimeFigureOut">
              <a:rPr lang="en-IN" smtClean="0"/>
              <a:t>10-07-2017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12276EF-79E2-42FC-A1F5-492EE3C07CCC}" type="slidenum">
              <a:rPr lang="en-IN" smtClean="0"/>
              <a:t>‹#›</a:t>
            </a:fld>
            <a:endParaRPr lang="en-IN"/>
          </a:p>
        </p:txBody>
      </p:sp>
    </p:spTree>
    <p:extLst>
      <p:ext uri="{BB962C8B-B14F-4D97-AF65-F5344CB8AC3E}">
        <p14:creationId xmlns:p14="http://schemas.microsoft.com/office/powerpoint/2010/main" val="3466447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4A0921-BE2B-4E68-976A-28932FFB62BB}" type="datetimeFigureOut">
              <a:rPr lang="en-IN" smtClean="0"/>
              <a:t>10-07-2017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12276EF-79E2-42FC-A1F5-492EE3C07CCC}" type="slidenum">
              <a:rPr lang="en-IN" smtClean="0"/>
              <a:t>‹#›</a:t>
            </a:fld>
            <a:endParaRPr lang="en-IN"/>
          </a:p>
        </p:txBody>
      </p:sp>
    </p:spTree>
    <p:extLst>
      <p:ext uri="{BB962C8B-B14F-4D97-AF65-F5344CB8AC3E}">
        <p14:creationId xmlns:p14="http://schemas.microsoft.com/office/powerpoint/2010/main" val="86630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A0921-BE2B-4E68-976A-28932FFB62BB}" type="datetimeFigureOut">
              <a:rPr lang="en-IN" smtClean="0"/>
              <a:t>10-07-2017</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2276EF-79E2-42FC-A1F5-492EE3C07CCC}" type="slidenum">
              <a:rPr lang="en-IN" smtClean="0"/>
              <a:t>‹#›</a:t>
            </a:fld>
            <a:endParaRPr lang="en-IN"/>
          </a:p>
        </p:txBody>
      </p:sp>
    </p:spTree>
    <p:extLst>
      <p:ext uri="{BB962C8B-B14F-4D97-AF65-F5344CB8AC3E}">
        <p14:creationId xmlns:p14="http://schemas.microsoft.com/office/powerpoint/2010/main" val="14028244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224135"/>
          </a:xfrm>
        </p:spPr>
        <p:txBody>
          <a:bodyPr>
            <a:normAutofit/>
          </a:bodyPr>
          <a:lstStyle/>
          <a:p>
            <a:r>
              <a:rPr lang="en-IN" dirty="0" smtClean="0"/>
              <a:t>Management - Definition</a:t>
            </a:r>
            <a:endParaRPr lang="en-IN" dirty="0"/>
          </a:p>
        </p:txBody>
      </p:sp>
      <p:sp>
        <p:nvSpPr>
          <p:cNvPr id="3" name="Subtitle 2"/>
          <p:cNvSpPr>
            <a:spLocks noGrp="1"/>
          </p:cNvSpPr>
          <p:nvPr>
            <p:ph type="subTitle" idx="1"/>
          </p:nvPr>
        </p:nvSpPr>
        <p:spPr>
          <a:xfrm>
            <a:off x="1371600" y="1772816"/>
            <a:ext cx="6400800" cy="4824536"/>
          </a:xfrm>
        </p:spPr>
        <p:txBody>
          <a:bodyPr>
            <a:normAutofit/>
          </a:bodyPr>
          <a:lstStyle/>
          <a:p>
            <a:pPr algn="l"/>
            <a:r>
              <a:rPr lang="en-IN" dirty="0" smtClean="0"/>
              <a:t>HEROLD KOONTZ:</a:t>
            </a:r>
          </a:p>
          <a:p>
            <a:pPr algn="l"/>
            <a:r>
              <a:rPr lang="en-IN" b="1" dirty="0" smtClean="0"/>
              <a:t>“Management is the art of getting things done through and with people in formally organised groups. It is the art of creating an environment in which people can perform and individuals could co-operate towards attaining of group goals”</a:t>
            </a:r>
            <a:endParaRPr lang="en-IN" b="1" dirty="0"/>
          </a:p>
        </p:txBody>
      </p:sp>
    </p:spTree>
    <p:extLst>
      <p:ext uri="{BB962C8B-B14F-4D97-AF65-F5344CB8AC3E}">
        <p14:creationId xmlns:p14="http://schemas.microsoft.com/office/powerpoint/2010/main" val="112475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MANAGERIAL FUNCTIONS AND MANAGERIAL LEVELS</a:t>
            </a:r>
            <a:endParaRPr lang="en-IN" dirty="0"/>
          </a:p>
        </p:txBody>
      </p:sp>
      <p:sp>
        <p:nvSpPr>
          <p:cNvPr id="3" name="Content Placeholder 2"/>
          <p:cNvSpPr>
            <a:spLocks noGrp="1"/>
          </p:cNvSpPr>
          <p:nvPr>
            <p:ph idx="1"/>
          </p:nvPr>
        </p:nvSpPr>
        <p:spPr/>
        <p:txBody>
          <a:bodyPr>
            <a:normAutofit lnSpcReduction="10000"/>
          </a:bodyPr>
          <a:lstStyle/>
          <a:p>
            <a:r>
              <a:rPr lang="en-IN" dirty="0" smtClean="0"/>
              <a:t>TOP MANAGEMENT</a:t>
            </a:r>
          </a:p>
          <a:p>
            <a:r>
              <a:rPr lang="en-IN" dirty="0" smtClean="0"/>
              <a:t>MIDDLE MANAGEMENT</a:t>
            </a:r>
          </a:p>
          <a:p>
            <a:r>
              <a:rPr lang="en-IN" dirty="0" smtClean="0"/>
              <a:t>SUPERVISORY MANAGEMENT</a:t>
            </a:r>
          </a:p>
          <a:p>
            <a:r>
              <a:rPr lang="en-IN" dirty="0" smtClean="0"/>
              <a:t>Planning</a:t>
            </a:r>
          </a:p>
          <a:p>
            <a:r>
              <a:rPr lang="en-IN" dirty="0" smtClean="0"/>
              <a:t>Organising</a:t>
            </a:r>
          </a:p>
          <a:p>
            <a:r>
              <a:rPr lang="en-IN" dirty="0" smtClean="0"/>
              <a:t>Staffing</a:t>
            </a:r>
          </a:p>
          <a:p>
            <a:r>
              <a:rPr lang="en-IN" dirty="0" smtClean="0"/>
              <a:t>Directing</a:t>
            </a:r>
          </a:p>
          <a:p>
            <a:r>
              <a:rPr lang="en-IN" dirty="0" smtClean="0"/>
              <a:t>Controlling</a:t>
            </a:r>
            <a:endParaRPr lang="en-IN" dirty="0"/>
          </a:p>
        </p:txBody>
      </p:sp>
    </p:spTree>
    <p:extLst>
      <p:ext uri="{BB962C8B-B14F-4D97-AF65-F5344CB8AC3E}">
        <p14:creationId xmlns:p14="http://schemas.microsoft.com/office/powerpoint/2010/main" val="3806287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ROLES AND SKILLS OF MANAGERS</a:t>
            </a:r>
            <a:endParaRPr lang="en-IN" dirty="0"/>
          </a:p>
        </p:txBody>
      </p:sp>
      <p:sp>
        <p:nvSpPr>
          <p:cNvPr id="3" name="Content Placeholder 2"/>
          <p:cNvSpPr>
            <a:spLocks noGrp="1"/>
          </p:cNvSpPr>
          <p:nvPr>
            <p:ph idx="1"/>
          </p:nvPr>
        </p:nvSpPr>
        <p:spPr/>
        <p:txBody>
          <a:bodyPr>
            <a:normAutofit fontScale="85000" lnSpcReduction="20000"/>
          </a:bodyPr>
          <a:lstStyle/>
          <a:p>
            <a:r>
              <a:rPr lang="en-IN" dirty="0"/>
              <a:t>					</a:t>
            </a:r>
          </a:p>
          <a:p>
            <a:pPr marL="0" lvl="0" indent="0">
              <a:buNone/>
            </a:pPr>
            <a:r>
              <a:rPr lang="en-IN" dirty="0" smtClean="0"/>
              <a:t>1. Knowledge </a:t>
            </a:r>
            <a:r>
              <a:rPr lang="en-IN" dirty="0"/>
              <a:t>of Organization	</a:t>
            </a:r>
            <a:r>
              <a:rPr lang="en-IN" dirty="0" smtClean="0"/>
              <a:t>7</a:t>
            </a:r>
            <a:r>
              <a:rPr lang="en-IN" dirty="0"/>
              <a:t>. Ability to secure </a:t>
            </a:r>
            <a:r>
              <a:rPr lang="en-IN" dirty="0" smtClean="0"/>
              <a:t>Co-    </a:t>
            </a:r>
          </a:p>
          <a:p>
            <a:pPr marL="0" lvl="0" indent="0">
              <a:buNone/>
            </a:pPr>
            <a:r>
              <a:rPr lang="en-IN" dirty="0"/>
              <a:t> </a:t>
            </a:r>
            <a:r>
              <a:rPr lang="en-IN" dirty="0" smtClean="0"/>
              <a:t>                                                              operation</a:t>
            </a:r>
            <a:endParaRPr lang="en-IN" dirty="0"/>
          </a:p>
          <a:p>
            <a:pPr marL="0" lvl="0" indent="0">
              <a:buNone/>
            </a:pPr>
            <a:r>
              <a:rPr lang="en-IN" dirty="0" smtClean="0"/>
              <a:t>2. Technical </a:t>
            </a:r>
            <a:r>
              <a:rPr lang="en-IN" dirty="0"/>
              <a:t>Knowledge		</a:t>
            </a:r>
            <a:r>
              <a:rPr lang="en-IN" dirty="0" smtClean="0"/>
              <a:t>8</a:t>
            </a:r>
            <a:r>
              <a:rPr lang="en-IN" dirty="0"/>
              <a:t>. Ability to judge </a:t>
            </a:r>
            <a:endParaRPr lang="en-IN" dirty="0" smtClean="0"/>
          </a:p>
          <a:p>
            <a:pPr marL="0" lvl="0" indent="0">
              <a:buNone/>
            </a:pPr>
            <a:r>
              <a:rPr lang="en-IN" dirty="0"/>
              <a:t> </a:t>
            </a:r>
            <a:r>
              <a:rPr lang="en-IN" dirty="0" smtClean="0"/>
              <a:t>                                                               people</a:t>
            </a:r>
            <a:endParaRPr lang="en-IN" dirty="0"/>
          </a:p>
          <a:p>
            <a:pPr marL="0" lvl="0" indent="0">
              <a:buNone/>
            </a:pPr>
            <a:r>
              <a:rPr lang="en-IN" dirty="0" smtClean="0"/>
              <a:t>3. Administrative </a:t>
            </a:r>
            <a:r>
              <a:rPr lang="en-IN" dirty="0"/>
              <a:t>ability		</a:t>
            </a:r>
            <a:r>
              <a:rPr lang="en-IN" dirty="0" smtClean="0"/>
              <a:t>9</a:t>
            </a:r>
            <a:r>
              <a:rPr lang="en-IN" dirty="0"/>
              <a:t>. Leadership qualities</a:t>
            </a:r>
          </a:p>
          <a:p>
            <a:pPr marL="0" lvl="0" indent="0">
              <a:buNone/>
            </a:pPr>
            <a:r>
              <a:rPr lang="en-IN" dirty="0" smtClean="0"/>
              <a:t>4. Ability </a:t>
            </a:r>
            <a:r>
              <a:rPr lang="en-IN" dirty="0"/>
              <a:t>to instruct and inspire	</a:t>
            </a:r>
            <a:r>
              <a:rPr lang="en-IN" dirty="0" smtClean="0"/>
              <a:t>10</a:t>
            </a:r>
            <a:r>
              <a:rPr lang="en-IN" dirty="0"/>
              <a:t>. Social Sensibility</a:t>
            </a:r>
          </a:p>
          <a:p>
            <a:pPr marL="0" lvl="0" indent="0">
              <a:buNone/>
            </a:pPr>
            <a:r>
              <a:rPr lang="en-IN" dirty="0" smtClean="0"/>
              <a:t>5. Ability </a:t>
            </a:r>
            <a:r>
              <a:rPr lang="en-IN" dirty="0"/>
              <a:t>to Communicate		</a:t>
            </a:r>
            <a:r>
              <a:rPr lang="en-IN" dirty="0" smtClean="0"/>
              <a:t>11</a:t>
            </a:r>
            <a:r>
              <a:rPr lang="en-IN" dirty="0"/>
              <a:t>. Physical qualities</a:t>
            </a:r>
          </a:p>
          <a:p>
            <a:pPr marL="0" lvl="0" indent="0">
              <a:buNone/>
            </a:pPr>
            <a:r>
              <a:rPr lang="en-IN" dirty="0" smtClean="0"/>
              <a:t>6. Ability </a:t>
            </a:r>
            <a:r>
              <a:rPr lang="en-IN" dirty="0"/>
              <a:t>to listen			</a:t>
            </a:r>
            <a:r>
              <a:rPr lang="en-IN" dirty="0" smtClean="0"/>
              <a:t>12</a:t>
            </a:r>
            <a:r>
              <a:rPr lang="en-IN" dirty="0"/>
              <a:t>. Other qualities</a:t>
            </a:r>
          </a:p>
          <a:p>
            <a:pPr lvl="8"/>
            <a:r>
              <a:rPr lang="en-IN" dirty="0" smtClean="0"/>
              <a:t>                      (Avoid dispute, Human relations,       </a:t>
            </a:r>
          </a:p>
          <a:p>
            <a:pPr lvl="8"/>
            <a:r>
              <a:rPr lang="en-IN" dirty="0"/>
              <a:t> </a:t>
            </a:r>
            <a:r>
              <a:rPr lang="en-IN" dirty="0" smtClean="0"/>
              <a:t>                right decisions </a:t>
            </a:r>
            <a:r>
              <a:rPr lang="en-IN" dirty="0" err="1" smtClean="0"/>
              <a:t>aitright</a:t>
            </a:r>
            <a:r>
              <a:rPr lang="en-IN" dirty="0" smtClean="0"/>
              <a:t> times etc.,)</a:t>
            </a:r>
            <a:endParaRPr lang="en-IN" dirty="0"/>
          </a:p>
        </p:txBody>
      </p:sp>
    </p:spTree>
    <p:extLst>
      <p:ext uri="{BB962C8B-B14F-4D97-AF65-F5344CB8AC3E}">
        <p14:creationId xmlns:p14="http://schemas.microsoft.com/office/powerpoint/2010/main" val="1421474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EVOLUTION OF MANAGEMENT THOUGHT</a:t>
            </a:r>
            <a:endParaRPr lang="en-IN" dirty="0"/>
          </a:p>
        </p:txBody>
      </p:sp>
      <p:sp>
        <p:nvSpPr>
          <p:cNvPr id="3" name="Content Placeholder 2"/>
          <p:cNvSpPr>
            <a:spLocks noGrp="1"/>
          </p:cNvSpPr>
          <p:nvPr>
            <p:ph idx="1"/>
          </p:nvPr>
        </p:nvSpPr>
        <p:spPr/>
        <p:txBody>
          <a:bodyPr/>
          <a:lstStyle/>
          <a:p>
            <a:r>
              <a:rPr lang="en-IN" dirty="0" smtClean="0"/>
              <a:t>F.W. Taylor</a:t>
            </a:r>
          </a:p>
          <a:p>
            <a:r>
              <a:rPr lang="en-IN" dirty="0" err="1" smtClean="0"/>
              <a:t>Hentri</a:t>
            </a:r>
            <a:r>
              <a:rPr lang="en-IN" dirty="0" smtClean="0"/>
              <a:t> </a:t>
            </a:r>
            <a:r>
              <a:rPr lang="en-IN" dirty="0" err="1" smtClean="0"/>
              <a:t>Fayol</a:t>
            </a:r>
            <a:endParaRPr lang="en-IN" dirty="0" smtClean="0"/>
          </a:p>
          <a:p>
            <a:r>
              <a:rPr lang="en-IN" dirty="0" smtClean="0"/>
              <a:t>Elton Mayo</a:t>
            </a:r>
          </a:p>
          <a:p>
            <a:r>
              <a:rPr lang="en-IN" dirty="0" smtClean="0"/>
              <a:t>Peter F. </a:t>
            </a:r>
            <a:r>
              <a:rPr lang="en-IN" dirty="0" err="1" smtClean="0"/>
              <a:t>Drucker</a:t>
            </a:r>
            <a:endParaRPr lang="en-IN" dirty="0"/>
          </a:p>
        </p:txBody>
      </p:sp>
    </p:spTree>
    <p:extLst>
      <p:ext uri="{BB962C8B-B14F-4D97-AF65-F5344CB8AC3E}">
        <p14:creationId xmlns:p14="http://schemas.microsoft.com/office/powerpoint/2010/main" val="3816956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F(Frederick). </a:t>
            </a:r>
            <a:r>
              <a:rPr lang="en-IN" dirty="0" smtClean="0"/>
              <a:t>W.(Winslow) TAYLOR (1856 – 1915)</a:t>
            </a:r>
            <a:endParaRPr lang="en-IN" dirty="0"/>
          </a:p>
        </p:txBody>
      </p:sp>
      <p:sp>
        <p:nvSpPr>
          <p:cNvPr id="3" name="Content Placeholder 2"/>
          <p:cNvSpPr>
            <a:spLocks noGrp="1"/>
          </p:cNvSpPr>
          <p:nvPr>
            <p:ph idx="1"/>
          </p:nvPr>
        </p:nvSpPr>
        <p:spPr/>
        <p:txBody>
          <a:bodyPr>
            <a:normAutofit/>
          </a:bodyPr>
          <a:lstStyle/>
          <a:p>
            <a:r>
              <a:rPr lang="en-IN" dirty="0" smtClean="0"/>
              <a:t>He is a Father of Scientific Management</a:t>
            </a:r>
          </a:p>
          <a:p>
            <a:r>
              <a:rPr lang="en-IN" dirty="0" smtClean="0"/>
              <a:t>He defined management as “ the art of knowing exactly what you want men to do and seeing that they do it  in the best and cheapest way”</a:t>
            </a:r>
          </a:p>
        </p:txBody>
      </p:sp>
    </p:spTree>
    <p:extLst>
      <p:ext uri="{BB962C8B-B14F-4D97-AF65-F5344CB8AC3E}">
        <p14:creationId xmlns:p14="http://schemas.microsoft.com/office/powerpoint/2010/main" val="2880726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PRINCIPLES OF MANAGEMENT</a:t>
            </a:r>
            <a:br>
              <a:rPr lang="en-IN" dirty="0"/>
            </a:br>
            <a:endParaRPr lang="en-IN" dirty="0"/>
          </a:p>
        </p:txBody>
      </p:sp>
      <p:sp>
        <p:nvSpPr>
          <p:cNvPr id="3" name="Content Placeholder 2"/>
          <p:cNvSpPr>
            <a:spLocks noGrp="1"/>
          </p:cNvSpPr>
          <p:nvPr>
            <p:ph idx="1"/>
          </p:nvPr>
        </p:nvSpPr>
        <p:spPr/>
        <p:txBody>
          <a:bodyPr>
            <a:normAutofit/>
          </a:bodyPr>
          <a:lstStyle/>
          <a:p>
            <a:r>
              <a:rPr lang="en-IN" dirty="0" smtClean="0"/>
              <a:t>Determining One Best Method of Performing Each Task</a:t>
            </a:r>
          </a:p>
          <a:p>
            <a:r>
              <a:rPr lang="en-IN" dirty="0" smtClean="0"/>
              <a:t>The Scientific  Selection and Education of Workers</a:t>
            </a:r>
          </a:p>
          <a:p>
            <a:r>
              <a:rPr lang="en-IN" dirty="0" smtClean="0"/>
              <a:t>Spirit  of Friendly Co-operation between Management and Workers</a:t>
            </a:r>
            <a:endParaRPr lang="en-IN" dirty="0"/>
          </a:p>
        </p:txBody>
      </p:sp>
    </p:spTree>
    <p:extLst>
      <p:ext uri="{BB962C8B-B14F-4D97-AF65-F5344CB8AC3E}">
        <p14:creationId xmlns:p14="http://schemas.microsoft.com/office/powerpoint/2010/main" val="1598167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Mechanisms</a:t>
            </a:r>
            <a:endParaRPr lang="en-IN" dirty="0"/>
          </a:p>
        </p:txBody>
      </p:sp>
      <p:sp>
        <p:nvSpPr>
          <p:cNvPr id="3" name="Content Placeholder 2"/>
          <p:cNvSpPr>
            <a:spLocks noGrp="1"/>
          </p:cNvSpPr>
          <p:nvPr>
            <p:ph idx="1"/>
          </p:nvPr>
        </p:nvSpPr>
        <p:spPr/>
        <p:txBody>
          <a:bodyPr/>
          <a:lstStyle/>
          <a:p>
            <a:r>
              <a:rPr lang="en-IN" dirty="0" smtClean="0"/>
              <a:t>Time and Motion Study</a:t>
            </a:r>
          </a:p>
          <a:p>
            <a:r>
              <a:rPr lang="en-IN" dirty="0" smtClean="0"/>
              <a:t>Functional Foremanship</a:t>
            </a:r>
          </a:p>
          <a:p>
            <a:r>
              <a:rPr lang="en-IN" dirty="0" smtClean="0"/>
              <a:t>Standardisation of Tools and Equipment</a:t>
            </a:r>
          </a:p>
          <a:p>
            <a:r>
              <a:rPr lang="en-IN" dirty="0" smtClean="0"/>
              <a:t>Differential  Piece Rate System</a:t>
            </a:r>
          </a:p>
          <a:p>
            <a:r>
              <a:rPr lang="en-IN" dirty="0" smtClean="0"/>
              <a:t>Establishing a Planning Department</a:t>
            </a:r>
            <a:endParaRPr lang="en-IN" dirty="0"/>
          </a:p>
        </p:txBody>
      </p:sp>
    </p:spTree>
    <p:extLst>
      <p:ext uri="{BB962C8B-B14F-4D97-AF65-F5344CB8AC3E}">
        <p14:creationId xmlns:p14="http://schemas.microsoft.com/office/powerpoint/2010/main" val="1554561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HENTRY FAYOL (1841-1925)</a:t>
            </a:r>
            <a:endParaRPr lang="en-IN" dirty="0"/>
          </a:p>
        </p:txBody>
      </p:sp>
      <p:sp>
        <p:nvSpPr>
          <p:cNvPr id="3" name="Content Placeholder 2"/>
          <p:cNvSpPr>
            <a:spLocks noGrp="1"/>
          </p:cNvSpPr>
          <p:nvPr>
            <p:ph idx="1"/>
          </p:nvPr>
        </p:nvSpPr>
        <p:spPr/>
        <p:txBody>
          <a:bodyPr/>
          <a:lstStyle/>
          <a:p>
            <a:pPr>
              <a:buFont typeface="Wingdings" pitchFamily="2" charset="2"/>
              <a:buChar char="Ø"/>
            </a:pPr>
            <a:r>
              <a:rPr lang="en-IN" dirty="0" smtClean="0"/>
              <a:t>14 PRINCIPLES</a:t>
            </a:r>
          </a:p>
          <a:p>
            <a:r>
              <a:rPr lang="en-IN" dirty="0" smtClean="0"/>
              <a:t>Division of Work</a:t>
            </a:r>
          </a:p>
          <a:p>
            <a:r>
              <a:rPr lang="en-IN" dirty="0" smtClean="0"/>
              <a:t>Authority and Responsibility</a:t>
            </a:r>
          </a:p>
          <a:p>
            <a:r>
              <a:rPr lang="en-IN" dirty="0" smtClean="0"/>
              <a:t>Discipline</a:t>
            </a:r>
          </a:p>
          <a:p>
            <a:r>
              <a:rPr lang="en-IN" dirty="0" smtClean="0"/>
              <a:t>Unity of Command</a:t>
            </a:r>
          </a:p>
          <a:p>
            <a:r>
              <a:rPr lang="en-IN" dirty="0" smtClean="0"/>
              <a:t>Unity of Direction</a:t>
            </a:r>
          </a:p>
          <a:p>
            <a:r>
              <a:rPr lang="en-IN" dirty="0" smtClean="0"/>
              <a:t>Scalar Chain</a:t>
            </a:r>
          </a:p>
          <a:p>
            <a:pPr>
              <a:buFont typeface="Wingdings" pitchFamily="2" charset="2"/>
              <a:buChar char="Ø"/>
            </a:pPr>
            <a:endParaRPr lang="en-IN" dirty="0"/>
          </a:p>
        </p:txBody>
      </p:sp>
    </p:spTree>
    <p:extLst>
      <p:ext uri="{BB962C8B-B14F-4D97-AF65-F5344CB8AC3E}">
        <p14:creationId xmlns:p14="http://schemas.microsoft.com/office/powerpoint/2010/main" val="285072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fontScale="92500" lnSpcReduction="10000"/>
          </a:bodyPr>
          <a:lstStyle/>
          <a:p>
            <a:r>
              <a:rPr lang="en-IN" dirty="0" smtClean="0"/>
              <a:t>Subordination of Individuals Interest to the General Interest</a:t>
            </a:r>
          </a:p>
          <a:p>
            <a:r>
              <a:rPr lang="en-IN" dirty="0" smtClean="0"/>
              <a:t>Remuneration</a:t>
            </a:r>
          </a:p>
          <a:p>
            <a:r>
              <a:rPr lang="en-IN" dirty="0" smtClean="0"/>
              <a:t>Centralisation</a:t>
            </a:r>
          </a:p>
          <a:p>
            <a:r>
              <a:rPr lang="en-IN" dirty="0" smtClean="0"/>
              <a:t>Order</a:t>
            </a:r>
          </a:p>
          <a:p>
            <a:r>
              <a:rPr lang="en-IN" dirty="0" smtClean="0"/>
              <a:t>Equity</a:t>
            </a:r>
          </a:p>
          <a:p>
            <a:r>
              <a:rPr lang="en-IN" dirty="0" smtClean="0"/>
              <a:t>Stability to Tenure of Personnel</a:t>
            </a:r>
          </a:p>
          <a:p>
            <a:r>
              <a:rPr lang="en-IN" dirty="0" smtClean="0"/>
              <a:t>Initiative</a:t>
            </a:r>
          </a:p>
          <a:p>
            <a:r>
              <a:rPr lang="en-IN" dirty="0" smtClean="0"/>
              <a:t>Esprit de corps</a:t>
            </a:r>
            <a:endParaRPr lang="en-IN" dirty="0"/>
          </a:p>
        </p:txBody>
      </p:sp>
    </p:spTree>
    <p:extLst>
      <p:ext uri="{BB962C8B-B14F-4D97-AF65-F5344CB8AC3E}">
        <p14:creationId xmlns:p14="http://schemas.microsoft.com/office/powerpoint/2010/main" val="1533388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ELTON MAYO (1880-1949)</a:t>
            </a:r>
            <a:endParaRPr lang="en-IN" dirty="0"/>
          </a:p>
        </p:txBody>
      </p:sp>
      <p:sp>
        <p:nvSpPr>
          <p:cNvPr id="3" name="Content Placeholder 2"/>
          <p:cNvSpPr>
            <a:spLocks noGrp="1"/>
          </p:cNvSpPr>
          <p:nvPr>
            <p:ph idx="1"/>
          </p:nvPr>
        </p:nvSpPr>
        <p:spPr/>
        <p:txBody>
          <a:bodyPr/>
          <a:lstStyle/>
          <a:p>
            <a:pPr>
              <a:buFont typeface="Wingdings" pitchFamily="2" charset="2"/>
              <a:buChar char="Ø"/>
            </a:pPr>
            <a:r>
              <a:rPr lang="en-IN" dirty="0" smtClean="0"/>
              <a:t>Hawthorne Studies during 1924-1932</a:t>
            </a:r>
          </a:p>
          <a:p>
            <a:r>
              <a:rPr lang="en-IN" dirty="0" smtClean="0"/>
              <a:t>The Illumination Experiments</a:t>
            </a:r>
          </a:p>
          <a:p>
            <a:r>
              <a:rPr lang="en-IN" dirty="0" smtClean="0"/>
              <a:t>Relay Assembly Test Group</a:t>
            </a:r>
          </a:p>
          <a:p>
            <a:r>
              <a:rPr lang="en-IN" dirty="0" smtClean="0"/>
              <a:t>Mass Interviewing Programme</a:t>
            </a:r>
          </a:p>
          <a:p>
            <a:r>
              <a:rPr lang="en-IN" dirty="0" smtClean="0"/>
              <a:t>The Bank Wiring Observation Group</a:t>
            </a:r>
            <a:endParaRPr lang="en-IN" dirty="0"/>
          </a:p>
        </p:txBody>
      </p:sp>
    </p:spTree>
    <p:extLst>
      <p:ext uri="{BB962C8B-B14F-4D97-AF65-F5344CB8AC3E}">
        <p14:creationId xmlns:p14="http://schemas.microsoft.com/office/powerpoint/2010/main" val="4262726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FINDINGS OF H.EXPERIMENTS </a:t>
            </a:r>
            <a:endParaRPr lang="en-IN" dirty="0"/>
          </a:p>
        </p:txBody>
      </p:sp>
      <p:sp>
        <p:nvSpPr>
          <p:cNvPr id="3" name="Content Placeholder 2"/>
          <p:cNvSpPr>
            <a:spLocks noGrp="1"/>
          </p:cNvSpPr>
          <p:nvPr>
            <p:ph idx="1"/>
          </p:nvPr>
        </p:nvSpPr>
        <p:spPr/>
        <p:txBody>
          <a:bodyPr/>
          <a:lstStyle/>
          <a:p>
            <a:r>
              <a:rPr lang="en-IN" dirty="0" smtClean="0"/>
              <a:t>Human factor is the most important in Organizations</a:t>
            </a:r>
          </a:p>
          <a:p>
            <a:r>
              <a:rPr lang="en-IN" dirty="0" smtClean="0"/>
              <a:t>At the Work Place, Workers Create Groups</a:t>
            </a:r>
          </a:p>
          <a:p>
            <a:r>
              <a:rPr lang="en-IN" dirty="0" smtClean="0"/>
              <a:t>Informal Leadership</a:t>
            </a:r>
          </a:p>
          <a:p>
            <a:r>
              <a:rPr lang="en-IN" dirty="0" smtClean="0"/>
              <a:t>Group Standards is important</a:t>
            </a:r>
          </a:p>
          <a:p>
            <a:endParaRPr lang="en-IN" dirty="0"/>
          </a:p>
        </p:txBody>
      </p:sp>
    </p:spTree>
    <p:extLst>
      <p:ext uri="{BB962C8B-B14F-4D97-AF65-F5344CB8AC3E}">
        <p14:creationId xmlns:p14="http://schemas.microsoft.com/office/powerpoint/2010/main" val="645498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DEFINITRION</a:t>
            </a:r>
            <a:endParaRPr lang="en-IN" dirty="0"/>
          </a:p>
        </p:txBody>
      </p:sp>
      <p:sp>
        <p:nvSpPr>
          <p:cNvPr id="3" name="Content Placeholder 2"/>
          <p:cNvSpPr>
            <a:spLocks noGrp="1"/>
          </p:cNvSpPr>
          <p:nvPr>
            <p:ph idx="1"/>
          </p:nvPr>
        </p:nvSpPr>
        <p:spPr/>
        <p:txBody>
          <a:bodyPr/>
          <a:lstStyle/>
          <a:p>
            <a:r>
              <a:rPr lang="en-IN" dirty="0" smtClean="0"/>
              <a:t>Louis Allen : “ Management is what a manager does”</a:t>
            </a:r>
          </a:p>
          <a:p>
            <a:r>
              <a:rPr lang="en-IN" dirty="0" err="1" smtClean="0"/>
              <a:t>Hentry</a:t>
            </a:r>
            <a:r>
              <a:rPr lang="en-IN" dirty="0" smtClean="0"/>
              <a:t> </a:t>
            </a:r>
            <a:r>
              <a:rPr lang="en-IN" dirty="0" err="1" smtClean="0"/>
              <a:t>Fayol</a:t>
            </a:r>
            <a:r>
              <a:rPr lang="en-IN" dirty="0" smtClean="0"/>
              <a:t> : To manage is “ to </a:t>
            </a:r>
            <a:r>
              <a:rPr lang="en-IN" dirty="0" err="1" smtClean="0"/>
              <a:t>forcast</a:t>
            </a:r>
            <a:r>
              <a:rPr lang="en-IN" dirty="0" smtClean="0"/>
              <a:t> and plan, to organize, to command, to coordinate, and control.”</a:t>
            </a:r>
          </a:p>
          <a:p>
            <a:endParaRPr lang="en-IN" dirty="0"/>
          </a:p>
        </p:txBody>
      </p:sp>
    </p:spTree>
    <p:extLst>
      <p:ext uri="{BB962C8B-B14F-4D97-AF65-F5344CB8AC3E}">
        <p14:creationId xmlns:p14="http://schemas.microsoft.com/office/powerpoint/2010/main" val="4014134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SUMMARISES</a:t>
            </a:r>
            <a:endParaRPr lang="en-IN" dirty="0"/>
          </a:p>
        </p:txBody>
      </p:sp>
      <p:sp>
        <p:nvSpPr>
          <p:cNvPr id="3" name="Content Placeholder 2"/>
          <p:cNvSpPr>
            <a:spLocks noGrp="1"/>
          </p:cNvSpPr>
          <p:nvPr>
            <p:ph idx="1"/>
          </p:nvPr>
        </p:nvSpPr>
        <p:spPr/>
        <p:txBody>
          <a:bodyPr/>
          <a:lstStyle/>
          <a:p>
            <a:r>
              <a:rPr lang="en-IN" dirty="0" smtClean="0"/>
              <a:t>Productivity is not an engineering function</a:t>
            </a:r>
          </a:p>
          <a:p>
            <a:r>
              <a:rPr lang="en-IN" dirty="0" smtClean="0"/>
              <a:t>A true concern for people buys rich dividends</a:t>
            </a:r>
          </a:p>
          <a:p>
            <a:r>
              <a:rPr lang="en-IN" dirty="0" smtClean="0"/>
              <a:t>Management Skills and Technical Skills are necessary for a Successful leader</a:t>
            </a:r>
          </a:p>
          <a:p>
            <a:r>
              <a:rPr lang="en-IN" dirty="0" smtClean="0"/>
              <a:t>Good Interpersonal and Intergroup relationship among  the people</a:t>
            </a:r>
            <a:endParaRPr lang="en-IN" dirty="0"/>
          </a:p>
        </p:txBody>
      </p:sp>
    </p:spTree>
    <p:extLst>
      <p:ext uri="{BB962C8B-B14F-4D97-AF65-F5344CB8AC3E}">
        <p14:creationId xmlns:p14="http://schemas.microsoft.com/office/powerpoint/2010/main" val="10812927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PETER F. DRUCKER</a:t>
            </a:r>
            <a:endParaRPr lang="en-IN" dirty="0"/>
          </a:p>
        </p:txBody>
      </p:sp>
      <p:sp>
        <p:nvSpPr>
          <p:cNvPr id="3" name="Content Placeholder 2"/>
          <p:cNvSpPr>
            <a:spLocks noGrp="1"/>
          </p:cNvSpPr>
          <p:nvPr>
            <p:ph idx="1"/>
          </p:nvPr>
        </p:nvSpPr>
        <p:spPr/>
        <p:txBody>
          <a:bodyPr>
            <a:normAutofit fontScale="92500" lnSpcReduction="20000"/>
          </a:bodyPr>
          <a:lstStyle/>
          <a:p>
            <a:r>
              <a:rPr lang="en-IN" dirty="0" smtClean="0"/>
              <a:t>He is a Professor, management consultant and a Great management Thinker</a:t>
            </a:r>
          </a:p>
          <a:p>
            <a:r>
              <a:rPr lang="en-IN" sz="4000" dirty="0" smtClean="0"/>
              <a:t>INNOVATION OF THINKING IS MUST FOR ACHIEVING THE MANAGEMENT TASK</a:t>
            </a:r>
          </a:p>
          <a:p>
            <a:r>
              <a:rPr lang="en-IN" sz="4000" dirty="0" smtClean="0"/>
              <a:t>Decentralisation of Functions (Delegation of Authority and Responsibility)</a:t>
            </a:r>
          </a:p>
          <a:p>
            <a:r>
              <a:rPr lang="en-IN" sz="4000" dirty="0" smtClean="0"/>
              <a:t>MBO is regarded as a major contribution of </a:t>
            </a:r>
            <a:r>
              <a:rPr lang="en-IN" sz="4000" dirty="0" err="1" smtClean="0"/>
              <a:t>Drucker</a:t>
            </a:r>
            <a:endParaRPr lang="en-IN" sz="4000" dirty="0"/>
          </a:p>
        </p:txBody>
      </p:sp>
    </p:spTree>
    <p:extLst>
      <p:ext uri="{BB962C8B-B14F-4D97-AF65-F5344CB8AC3E}">
        <p14:creationId xmlns:p14="http://schemas.microsoft.com/office/powerpoint/2010/main" val="2783043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THREE TASKS</a:t>
            </a:r>
            <a:endParaRPr lang="en-IN" dirty="0"/>
          </a:p>
        </p:txBody>
      </p:sp>
      <p:sp>
        <p:nvSpPr>
          <p:cNvPr id="3" name="Content Placeholder 2"/>
          <p:cNvSpPr>
            <a:spLocks noGrp="1"/>
          </p:cNvSpPr>
          <p:nvPr>
            <p:ph idx="1"/>
          </p:nvPr>
        </p:nvSpPr>
        <p:spPr/>
        <p:txBody>
          <a:bodyPr/>
          <a:lstStyle/>
          <a:p>
            <a:r>
              <a:rPr lang="en-IN" dirty="0" smtClean="0"/>
              <a:t>Setting specific purposes and mission for the institution</a:t>
            </a:r>
          </a:p>
          <a:p>
            <a:r>
              <a:rPr lang="en-IN" dirty="0" smtClean="0"/>
              <a:t>Making work productive and the work achieving</a:t>
            </a:r>
          </a:p>
          <a:p>
            <a:r>
              <a:rPr lang="en-IN" dirty="0" smtClean="0"/>
              <a:t>Managing social impacts and social </a:t>
            </a:r>
            <a:r>
              <a:rPr lang="en-IN" dirty="0" err="1" smtClean="0"/>
              <a:t>Responsiplities</a:t>
            </a:r>
            <a:endParaRPr lang="en-IN" dirty="0"/>
          </a:p>
        </p:txBody>
      </p:sp>
    </p:spTree>
    <p:extLst>
      <p:ext uri="{BB962C8B-B14F-4D97-AF65-F5344CB8AC3E}">
        <p14:creationId xmlns:p14="http://schemas.microsoft.com/office/powerpoint/2010/main" val="2121685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Peter F. </a:t>
            </a:r>
            <a:r>
              <a:rPr lang="en-IN" dirty="0" err="1" smtClean="0"/>
              <a:t>Drucker</a:t>
            </a:r>
            <a:r>
              <a:rPr lang="en-IN" dirty="0" smtClean="0"/>
              <a:t> Main Contributions</a:t>
            </a:r>
            <a:endParaRPr lang="en-IN" dirty="0"/>
          </a:p>
        </p:txBody>
      </p:sp>
      <p:sp>
        <p:nvSpPr>
          <p:cNvPr id="3" name="Content Placeholder 2"/>
          <p:cNvSpPr>
            <a:spLocks noGrp="1"/>
          </p:cNvSpPr>
          <p:nvPr>
            <p:ph idx="1"/>
          </p:nvPr>
        </p:nvSpPr>
        <p:spPr/>
        <p:txBody>
          <a:bodyPr/>
          <a:lstStyle/>
          <a:p>
            <a:r>
              <a:rPr lang="en-IN" dirty="0" smtClean="0"/>
              <a:t>Nature and Role of Management</a:t>
            </a:r>
          </a:p>
          <a:p>
            <a:r>
              <a:rPr lang="en-IN" dirty="0" smtClean="0"/>
              <a:t>Manager’s Job</a:t>
            </a:r>
          </a:p>
          <a:p>
            <a:r>
              <a:rPr lang="en-IN" smtClean="0"/>
              <a:t>Federal Decentralisation</a:t>
            </a:r>
            <a:endParaRPr lang="en-IN" dirty="0" smtClean="0"/>
          </a:p>
          <a:p>
            <a:r>
              <a:rPr lang="en-IN" dirty="0" smtClean="0"/>
              <a:t>Organization Structure</a:t>
            </a:r>
          </a:p>
          <a:p>
            <a:r>
              <a:rPr lang="en-IN" dirty="0" smtClean="0"/>
              <a:t>Decision – Making</a:t>
            </a:r>
          </a:p>
          <a:p>
            <a:r>
              <a:rPr lang="en-IN" dirty="0" smtClean="0"/>
              <a:t>Management Development</a:t>
            </a:r>
          </a:p>
          <a:p>
            <a:r>
              <a:rPr lang="en-IN" dirty="0" smtClean="0"/>
              <a:t>Futurity</a:t>
            </a:r>
            <a:endParaRPr lang="en-IN" dirty="0"/>
          </a:p>
        </p:txBody>
      </p:sp>
    </p:spTree>
    <p:extLst>
      <p:ext uri="{BB962C8B-B14F-4D97-AF65-F5344CB8AC3E}">
        <p14:creationId xmlns:p14="http://schemas.microsoft.com/office/powerpoint/2010/main" val="1893679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Management By Objective</a:t>
            </a:r>
            <a:endParaRPr lang="en-IN" dirty="0"/>
          </a:p>
        </p:txBody>
      </p:sp>
      <p:sp>
        <p:nvSpPr>
          <p:cNvPr id="3" name="Content Placeholder 2"/>
          <p:cNvSpPr>
            <a:spLocks noGrp="1"/>
          </p:cNvSpPr>
          <p:nvPr>
            <p:ph idx="1"/>
          </p:nvPr>
        </p:nvSpPr>
        <p:spPr/>
        <p:txBody>
          <a:bodyPr/>
          <a:lstStyle/>
          <a:p>
            <a:r>
              <a:rPr lang="en-IN" dirty="0" smtClean="0"/>
              <a:t>Process of MBO</a:t>
            </a:r>
          </a:p>
          <a:p>
            <a:r>
              <a:rPr lang="en-IN" dirty="0" smtClean="0"/>
              <a:t>Goal setting</a:t>
            </a:r>
          </a:p>
          <a:p>
            <a:r>
              <a:rPr lang="en-IN" dirty="0" smtClean="0"/>
              <a:t>Action plan </a:t>
            </a:r>
          </a:p>
          <a:p>
            <a:r>
              <a:rPr lang="en-IN" dirty="0" smtClean="0"/>
              <a:t>Final review</a:t>
            </a:r>
          </a:p>
          <a:p>
            <a:endParaRPr lang="en-IN" dirty="0"/>
          </a:p>
        </p:txBody>
      </p:sp>
    </p:spTree>
    <p:extLst>
      <p:ext uri="{BB962C8B-B14F-4D97-AF65-F5344CB8AC3E}">
        <p14:creationId xmlns:p14="http://schemas.microsoft.com/office/powerpoint/2010/main" val="9352701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Benefits of MBO</a:t>
            </a:r>
            <a:endParaRPr lang="en-IN" dirty="0"/>
          </a:p>
        </p:txBody>
      </p:sp>
      <p:sp>
        <p:nvSpPr>
          <p:cNvPr id="3" name="Content Placeholder 2"/>
          <p:cNvSpPr>
            <a:spLocks noGrp="1"/>
          </p:cNvSpPr>
          <p:nvPr>
            <p:ph idx="1"/>
          </p:nvPr>
        </p:nvSpPr>
        <p:spPr/>
        <p:txBody>
          <a:bodyPr/>
          <a:lstStyle/>
          <a:p>
            <a:r>
              <a:rPr lang="en-IN" dirty="0" smtClean="0"/>
              <a:t>Clear goals</a:t>
            </a:r>
          </a:p>
          <a:p>
            <a:r>
              <a:rPr lang="en-IN" dirty="0" smtClean="0"/>
              <a:t>Control easier</a:t>
            </a:r>
          </a:p>
          <a:p>
            <a:r>
              <a:rPr lang="en-IN" dirty="0" smtClean="0"/>
              <a:t>Objective appraisal</a:t>
            </a:r>
          </a:p>
          <a:p>
            <a:r>
              <a:rPr lang="en-IN" dirty="0"/>
              <a:t> M</a:t>
            </a:r>
            <a:r>
              <a:rPr lang="en-IN" dirty="0" smtClean="0"/>
              <a:t>otivational force</a:t>
            </a:r>
          </a:p>
          <a:p>
            <a:r>
              <a:rPr lang="en-IN" dirty="0"/>
              <a:t>M</a:t>
            </a:r>
            <a:r>
              <a:rPr lang="en-IN" dirty="0" smtClean="0"/>
              <a:t>orale</a:t>
            </a:r>
            <a:endParaRPr lang="en-IN" dirty="0"/>
          </a:p>
        </p:txBody>
      </p:sp>
    </p:spTree>
    <p:extLst>
      <p:ext uri="{BB962C8B-B14F-4D97-AF65-F5344CB8AC3E}">
        <p14:creationId xmlns:p14="http://schemas.microsoft.com/office/powerpoint/2010/main" val="5580655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Limitations of MBO</a:t>
            </a:r>
            <a:endParaRPr lang="en-IN" dirty="0"/>
          </a:p>
        </p:txBody>
      </p:sp>
      <p:sp>
        <p:nvSpPr>
          <p:cNvPr id="3" name="Content Placeholder 2"/>
          <p:cNvSpPr>
            <a:spLocks noGrp="1"/>
          </p:cNvSpPr>
          <p:nvPr>
            <p:ph idx="1"/>
          </p:nvPr>
        </p:nvSpPr>
        <p:spPr/>
        <p:txBody>
          <a:bodyPr/>
          <a:lstStyle/>
          <a:p>
            <a:r>
              <a:rPr lang="en-IN" dirty="0" smtClean="0"/>
              <a:t>Time consuming </a:t>
            </a:r>
          </a:p>
          <a:p>
            <a:r>
              <a:rPr lang="en-IN" dirty="0" smtClean="0"/>
              <a:t>Increases paper work</a:t>
            </a:r>
          </a:p>
          <a:p>
            <a:r>
              <a:rPr lang="en-IN" dirty="0"/>
              <a:t> </a:t>
            </a:r>
            <a:r>
              <a:rPr lang="en-IN" dirty="0" smtClean="0"/>
              <a:t>goal setting problems</a:t>
            </a:r>
          </a:p>
          <a:p>
            <a:r>
              <a:rPr lang="en-IN" dirty="0" smtClean="0"/>
              <a:t>Organisational problems</a:t>
            </a:r>
            <a:endParaRPr lang="en-IN" dirty="0"/>
          </a:p>
        </p:txBody>
      </p:sp>
    </p:spTree>
    <p:extLst>
      <p:ext uri="{BB962C8B-B14F-4D97-AF65-F5344CB8AC3E}">
        <p14:creationId xmlns:p14="http://schemas.microsoft.com/office/powerpoint/2010/main" val="42179446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MANAGEMENT:  A SCIENCE OR AN ART?</a:t>
            </a:r>
            <a:endParaRPr lang="en-IN" dirty="0"/>
          </a:p>
        </p:txBody>
      </p:sp>
      <p:sp>
        <p:nvSpPr>
          <p:cNvPr id="3" name="Content Placeholder 2"/>
          <p:cNvSpPr>
            <a:spLocks noGrp="1"/>
          </p:cNvSpPr>
          <p:nvPr>
            <p:ph idx="1"/>
          </p:nvPr>
        </p:nvSpPr>
        <p:spPr/>
        <p:txBody>
          <a:bodyPr/>
          <a:lstStyle/>
          <a:p>
            <a:r>
              <a:rPr lang="en-IN" dirty="0" smtClean="0"/>
              <a:t>Management as a science</a:t>
            </a:r>
          </a:p>
          <a:p>
            <a:r>
              <a:rPr lang="en-IN" dirty="0" smtClean="0"/>
              <a:t>A science may be defined as “ representing knowledge gathered by observation and experiment, critically tested, systematised and brought under general principles”</a:t>
            </a:r>
          </a:p>
          <a:p>
            <a:r>
              <a:rPr lang="en-IN" dirty="0" smtClean="0"/>
              <a:t>Identification of the problem</a:t>
            </a:r>
          </a:p>
          <a:p>
            <a:r>
              <a:rPr lang="en-IN" dirty="0" smtClean="0"/>
              <a:t>Scientific inquiry</a:t>
            </a:r>
          </a:p>
          <a:p>
            <a:r>
              <a:rPr lang="en-IN" dirty="0" smtClean="0"/>
              <a:t>Choice of the best </a:t>
            </a:r>
            <a:r>
              <a:rPr lang="en-IN" smtClean="0"/>
              <a:t>available alternative</a:t>
            </a:r>
            <a:endParaRPr lang="en-IN" dirty="0"/>
          </a:p>
        </p:txBody>
      </p:sp>
    </p:spTree>
    <p:extLst>
      <p:ext uri="{BB962C8B-B14F-4D97-AF65-F5344CB8AC3E}">
        <p14:creationId xmlns:p14="http://schemas.microsoft.com/office/powerpoint/2010/main" val="28880194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dirty="0" smtClean="0"/>
              <a:t>Rigorous control procedure (Correct decision)</a:t>
            </a:r>
          </a:p>
          <a:p>
            <a:r>
              <a:rPr lang="en-IN" dirty="0" smtClean="0"/>
              <a:t>Validity of Principles (Solve the problem)</a:t>
            </a:r>
            <a:endParaRPr lang="en-IN" dirty="0"/>
          </a:p>
        </p:txBody>
      </p:sp>
    </p:spTree>
    <p:extLst>
      <p:ext uri="{BB962C8B-B14F-4D97-AF65-F5344CB8AC3E}">
        <p14:creationId xmlns:p14="http://schemas.microsoft.com/office/powerpoint/2010/main" val="20728529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Management as an art</a:t>
            </a:r>
            <a:endParaRPr lang="en-IN" dirty="0"/>
          </a:p>
        </p:txBody>
      </p:sp>
      <p:sp>
        <p:nvSpPr>
          <p:cNvPr id="3" name="Content Placeholder 2"/>
          <p:cNvSpPr>
            <a:spLocks noGrp="1"/>
          </p:cNvSpPr>
          <p:nvPr>
            <p:ph idx="1"/>
          </p:nvPr>
        </p:nvSpPr>
        <p:spPr/>
        <p:txBody>
          <a:bodyPr/>
          <a:lstStyle/>
          <a:p>
            <a:r>
              <a:rPr lang="en-IN" dirty="0" smtClean="0"/>
              <a:t>Past Experience</a:t>
            </a:r>
          </a:p>
          <a:p>
            <a:r>
              <a:rPr lang="en-IN" dirty="0" smtClean="0"/>
              <a:t>Common Sense</a:t>
            </a:r>
          </a:p>
          <a:p>
            <a:r>
              <a:rPr lang="en-IN" dirty="0" smtClean="0"/>
              <a:t>Managerial Skills</a:t>
            </a:r>
          </a:p>
          <a:p>
            <a:r>
              <a:rPr lang="en-IN" dirty="0" smtClean="0"/>
              <a:t>Human Understanding</a:t>
            </a:r>
            <a:endParaRPr lang="en-IN" dirty="0"/>
          </a:p>
        </p:txBody>
      </p:sp>
    </p:spTree>
    <p:extLst>
      <p:ext uri="{BB962C8B-B14F-4D97-AF65-F5344CB8AC3E}">
        <p14:creationId xmlns:p14="http://schemas.microsoft.com/office/powerpoint/2010/main" val="3858158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NATURE OF MANAGEMENT</a:t>
            </a:r>
            <a:endParaRPr lang="en-IN" dirty="0"/>
          </a:p>
        </p:txBody>
      </p:sp>
      <p:sp>
        <p:nvSpPr>
          <p:cNvPr id="3" name="Content Placeholder 2"/>
          <p:cNvSpPr>
            <a:spLocks noGrp="1"/>
          </p:cNvSpPr>
          <p:nvPr>
            <p:ph idx="1"/>
          </p:nvPr>
        </p:nvSpPr>
        <p:spPr/>
        <p:txBody>
          <a:bodyPr>
            <a:normAutofit fontScale="85000" lnSpcReduction="20000"/>
          </a:bodyPr>
          <a:lstStyle/>
          <a:p>
            <a:r>
              <a:rPr lang="en-IN" dirty="0" smtClean="0"/>
              <a:t>Management is a group activity</a:t>
            </a:r>
          </a:p>
          <a:p>
            <a:r>
              <a:rPr lang="en-IN" dirty="0" smtClean="0"/>
              <a:t>Management is a Factor of production</a:t>
            </a:r>
          </a:p>
          <a:p>
            <a:r>
              <a:rPr lang="en-IN" dirty="0" smtClean="0"/>
              <a:t>Management is an Universal Process</a:t>
            </a:r>
          </a:p>
          <a:p>
            <a:r>
              <a:rPr lang="en-IN" dirty="0" smtClean="0"/>
              <a:t>Management is Goal-oriented</a:t>
            </a:r>
          </a:p>
          <a:p>
            <a:r>
              <a:rPr lang="en-IN" dirty="0" smtClean="0"/>
              <a:t>Management is a Social Science</a:t>
            </a:r>
          </a:p>
          <a:p>
            <a:r>
              <a:rPr lang="en-IN" dirty="0" smtClean="0"/>
              <a:t>Management is a Dynamic Function</a:t>
            </a:r>
          </a:p>
          <a:p>
            <a:r>
              <a:rPr lang="en-IN" dirty="0" smtClean="0"/>
              <a:t>Management is a Profession</a:t>
            </a:r>
          </a:p>
          <a:p>
            <a:r>
              <a:rPr lang="en-IN" dirty="0" smtClean="0"/>
              <a:t>Management is a Multi-disciplinary Subject</a:t>
            </a:r>
          </a:p>
          <a:p>
            <a:r>
              <a:rPr lang="en-IN" dirty="0" smtClean="0"/>
              <a:t>Management is a System of Authority</a:t>
            </a:r>
          </a:p>
          <a:p>
            <a:r>
              <a:rPr lang="en-IN" dirty="0" smtClean="0"/>
              <a:t>Management is a Distinct Entity</a:t>
            </a:r>
            <a:endParaRPr lang="en-IN" dirty="0"/>
          </a:p>
        </p:txBody>
      </p:sp>
    </p:spTree>
    <p:extLst>
      <p:ext uri="{BB962C8B-B14F-4D97-AF65-F5344CB8AC3E}">
        <p14:creationId xmlns:p14="http://schemas.microsoft.com/office/powerpoint/2010/main" val="9852712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Management is Both – a science and an Art</a:t>
            </a:r>
            <a:endParaRPr lang="en-IN" dirty="0"/>
          </a:p>
        </p:txBody>
      </p:sp>
      <p:pic>
        <p:nvPicPr>
          <p:cNvPr id="1026" name="Picture 2" descr="Management – as&#10;Art or Science&#10;English exam – Power Point Presentation&#10;COORDINATING TEACHER&#10;Mihai Frumuselu&#10;STUDENT&#10;Elena ..."/>
          <p:cNvPicPr>
            <a:picLocks noChangeAspect="1" noChangeArrowheads="1"/>
          </p:cNvPicPr>
          <p:nvPr/>
        </p:nvPicPr>
        <p:blipFill rotWithShape="1">
          <a:blip r:embed="rId2">
            <a:extLst>
              <a:ext uri="{28A0092B-C50C-407E-A947-70E740481C1C}">
                <a14:useLocalDpi xmlns:a14="http://schemas.microsoft.com/office/drawing/2010/main" val="0"/>
              </a:ext>
            </a:extLst>
          </a:blip>
          <a:srcRect t="44467"/>
          <a:stretch/>
        </p:blipFill>
        <p:spPr bwMode="auto">
          <a:xfrm>
            <a:off x="1115616" y="1700808"/>
            <a:ext cx="6076950" cy="4490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8711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descr="Contents&#10;• Introduction to Management&#10;• Management as an Art&#10;• Management as a Science&#10;• Comparison&#10;• Conclusion&#10;• Bibli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72816"/>
            <a:ext cx="7992888"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7982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descr="What is Management&#10;The verb 'manage'&#10;comes from the Italian&#10;maneggiare (to handle,&#10;especially tools), which&#10;derives fro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44824"/>
            <a:ext cx="828092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0416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descr="Management as an Art&#10;According to Mary Parker&#10;Follett, Harold Koontz&#10;and several others&#10;management authors&#10;called manag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00808"/>
            <a:ext cx="8208912"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4981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descr="Management is an art due&#10;to the following reasons:&#10;Intelligence&#10;Initiative&#10;Innovative&#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28800"/>
            <a:ext cx="8352928"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6483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descr="Individual Approach&#10;Application &amp; Dedication&#10;Goal Oriented&#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424936"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2155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descr="Management as a Science&#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8640960"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9083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6" name="Picture 4" descr="Sciences can be broadly&#10;divided into two groups:&#10;• Physical Sciences&#10;• Social Sciences&#10;Management is a social&#10;science 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8640960"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5040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descr="Frederick W. Taylor’s principles of&#10;scientific management&#10;Managers must:&#10;- Study the way that workers perform their&#10;tas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8496944"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4016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descr="Managers who believe in&#10;management as a&#10;science are likely to&#10;believe that there are&#10;ideal managerial&#10;practices for cer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280920"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074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MANAGEMENT SKILLS</a:t>
            </a:r>
            <a:endParaRPr lang="en-IN" dirty="0"/>
          </a:p>
        </p:txBody>
      </p:sp>
      <p:sp>
        <p:nvSpPr>
          <p:cNvPr id="3" name="Content Placeholder 2"/>
          <p:cNvSpPr>
            <a:spLocks noGrp="1"/>
          </p:cNvSpPr>
          <p:nvPr>
            <p:ph idx="1"/>
          </p:nvPr>
        </p:nvSpPr>
        <p:spPr/>
        <p:txBody>
          <a:bodyPr>
            <a:normAutofit fontScale="70000" lnSpcReduction="20000"/>
          </a:bodyPr>
          <a:lstStyle/>
          <a:p>
            <a:r>
              <a:rPr lang="en-IN" dirty="0" smtClean="0"/>
              <a:t>Technical Skill</a:t>
            </a:r>
          </a:p>
          <a:p>
            <a:r>
              <a:rPr lang="en-IN" dirty="0" smtClean="0"/>
              <a:t>Human Skill</a:t>
            </a:r>
          </a:p>
          <a:p>
            <a:r>
              <a:rPr lang="en-IN" dirty="0" smtClean="0"/>
              <a:t>Conceptual Skill</a:t>
            </a:r>
          </a:p>
          <a:p>
            <a:r>
              <a:rPr lang="en-IN" dirty="0" smtClean="0"/>
              <a:t>Other Skill</a:t>
            </a:r>
          </a:p>
          <a:p>
            <a:r>
              <a:rPr lang="en-IN" dirty="0" smtClean="0"/>
              <a:t>Setting Objectives</a:t>
            </a:r>
          </a:p>
          <a:p>
            <a:r>
              <a:rPr lang="en-IN" dirty="0" smtClean="0"/>
              <a:t>Proper Planning</a:t>
            </a:r>
          </a:p>
          <a:p>
            <a:r>
              <a:rPr lang="en-IN" dirty="0" smtClean="0"/>
              <a:t>Sound Organization</a:t>
            </a:r>
          </a:p>
          <a:p>
            <a:r>
              <a:rPr lang="en-IN" dirty="0" smtClean="0"/>
              <a:t>Proper financial Planning</a:t>
            </a:r>
          </a:p>
          <a:p>
            <a:r>
              <a:rPr lang="en-IN" dirty="0" smtClean="0"/>
              <a:t>Location and layout of plant </a:t>
            </a:r>
          </a:p>
          <a:p>
            <a:r>
              <a:rPr lang="en-IN" dirty="0" smtClean="0"/>
              <a:t>Marketing system</a:t>
            </a:r>
          </a:p>
          <a:p>
            <a:r>
              <a:rPr lang="en-IN" dirty="0" smtClean="0"/>
              <a:t>Research</a:t>
            </a:r>
          </a:p>
          <a:p>
            <a:r>
              <a:rPr lang="en-IN" dirty="0" smtClean="0"/>
              <a:t>Dynamic Leadership</a:t>
            </a:r>
            <a:endParaRPr lang="en-IN" dirty="0"/>
          </a:p>
        </p:txBody>
      </p:sp>
    </p:spTree>
    <p:extLst>
      <p:ext uri="{BB962C8B-B14F-4D97-AF65-F5344CB8AC3E}">
        <p14:creationId xmlns:p14="http://schemas.microsoft.com/office/powerpoint/2010/main" val="10084517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1266" name="Picture 2" descr="as an Art vs. as a&#10;Science&#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8640960"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6926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290" name="Picture 2" descr="Conclusions&#10;From the study above, we say that:&#10;management is both, art and science.&#10;According to ASME (American Societ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8568952"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0340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3314" name="Picture 2" descr="Bibliography&#10;www.enotes.com&#10;www.wikipedia.org&#10;www.classle.net&#10;www.google.ro&#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72816"/>
            <a:ext cx="8136904"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2591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FUNCTIONAL AREAS OF MANAGEMENT</a:t>
            </a:r>
            <a:endParaRPr lang="en-IN" dirty="0"/>
          </a:p>
        </p:txBody>
      </p:sp>
      <p:pic>
        <p:nvPicPr>
          <p:cNvPr id="1026" name="Picture 2" descr="Image result for functional areas of management - 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56791"/>
            <a:ext cx="7488832" cy="4968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0701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descr="Image result for functional areas of management - 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800"/>
            <a:ext cx="9144000" cy="522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5670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918"/>
            <a:ext cx="8229600" cy="1183857"/>
          </a:xfrm>
        </p:spPr>
        <p:txBody>
          <a:bodyPr>
            <a:normAutofit/>
          </a:bodyPr>
          <a:lstStyle/>
          <a:p>
            <a:endParaRPr lang="en-IN" dirty="0"/>
          </a:p>
        </p:txBody>
      </p:sp>
      <p:pic>
        <p:nvPicPr>
          <p:cNvPr id="3074" name="Picture 2" descr="Image result for functional areas of management - 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8820472" cy="544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1045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descr="Image result for functional areas of management - 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8496944"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4209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descr="Image result for functional areas of management - 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748464"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7228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descr="Image result for functional areas of management - 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8568952"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2582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descr="Image result for functional areas of management - 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00808"/>
            <a:ext cx="8784976" cy="465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648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MANAGERIAL FUNCTIONS</a:t>
            </a:r>
            <a:endParaRPr lang="en-IN" dirty="0"/>
          </a:p>
        </p:txBody>
      </p:sp>
      <p:sp>
        <p:nvSpPr>
          <p:cNvPr id="3" name="Content Placeholder 2"/>
          <p:cNvSpPr>
            <a:spLocks noGrp="1"/>
          </p:cNvSpPr>
          <p:nvPr>
            <p:ph idx="1"/>
          </p:nvPr>
        </p:nvSpPr>
        <p:spPr/>
        <p:txBody>
          <a:bodyPr/>
          <a:lstStyle/>
          <a:p>
            <a:r>
              <a:rPr lang="en-IN" dirty="0" smtClean="0"/>
              <a:t>Planning</a:t>
            </a:r>
          </a:p>
          <a:p>
            <a:r>
              <a:rPr lang="en-IN" dirty="0" smtClean="0"/>
              <a:t>Organising</a:t>
            </a:r>
          </a:p>
          <a:p>
            <a:r>
              <a:rPr lang="en-IN" dirty="0" smtClean="0"/>
              <a:t>Staffing</a:t>
            </a:r>
          </a:p>
          <a:p>
            <a:r>
              <a:rPr lang="en-IN" dirty="0" smtClean="0"/>
              <a:t>Directing</a:t>
            </a:r>
          </a:p>
          <a:p>
            <a:r>
              <a:rPr lang="en-IN" dirty="0" smtClean="0"/>
              <a:t>Controlling</a:t>
            </a:r>
            <a:endParaRPr lang="en-IN" dirty="0"/>
          </a:p>
        </p:txBody>
      </p:sp>
    </p:spTree>
    <p:extLst>
      <p:ext uri="{BB962C8B-B14F-4D97-AF65-F5344CB8AC3E}">
        <p14:creationId xmlns:p14="http://schemas.microsoft.com/office/powerpoint/2010/main" val="31386187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descr="Image result for functional areas of management - 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103"/>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4436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endParaRPr lang="en-IN" dirty="0"/>
          </a:p>
        </p:txBody>
      </p:sp>
      <p:pic>
        <p:nvPicPr>
          <p:cNvPr id="9218" name="Picture 2" descr="Image result for functional areas of management - 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8568952"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2550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descr="Image result for functional areas of management - 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8064896"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5977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descr=" The term “Levels of Management’ refers to a&#10;line of demarcation between various&#10;managerial positions in an organiz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317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8632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descr=" It consists of board of directors, chief&#10;executive or managing director. The top&#10;management is the ultimate source of&#10;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620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descr="◦ Top management lays down the objectives&#10;and broad policies of the enterprise.&#10;◦ It issues necessary instructions for&#10;p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43304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5502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descr=" The branch managers and departmental managers&#10;constitute middle level. They are responsible to the&#10;top management for 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6105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descr="◦ They execute the plans of the organization&#10;in accordance with the policies and&#10;directives of the top management.&#10;◦ The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144000" cy="70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959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descr="◦ They are responsible for coordinating the&#10;activities within the division or&#10;department.&#10;◦ It also sends important re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144000"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1567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descr=" Lower level is also known as supervisory /&#10;operative level of management. It consists of&#10;supervisors, foreman, section 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009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PLANNING</a:t>
            </a:r>
            <a:endParaRPr lang="en-IN" dirty="0"/>
          </a:p>
        </p:txBody>
      </p:sp>
      <p:sp>
        <p:nvSpPr>
          <p:cNvPr id="3" name="Content Placeholder 2"/>
          <p:cNvSpPr>
            <a:spLocks noGrp="1"/>
          </p:cNvSpPr>
          <p:nvPr>
            <p:ph idx="1"/>
          </p:nvPr>
        </p:nvSpPr>
        <p:spPr/>
        <p:txBody>
          <a:bodyPr/>
          <a:lstStyle/>
          <a:p>
            <a:r>
              <a:rPr lang="en-IN" dirty="0" smtClean="0"/>
              <a:t>Forecasting, Decision-Making, Strategy formulation</a:t>
            </a:r>
          </a:p>
          <a:p>
            <a:r>
              <a:rPr lang="en-IN" dirty="0" smtClean="0"/>
              <a:t>Policy-making, Programming, Scheduling</a:t>
            </a:r>
          </a:p>
          <a:p>
            <a:r>
              <a:rPr lang="en-IN" dirty="0" smtClean="0"/>
              <a:t>Budgeting, Problem-Solving</a:t>
            </a:r>
          </a:p>
          <a:p>
            <a:r>
              <a:rPr lang="en-IN" dirty="0" smtClean="0"/>
              <a:t>Innovation, Investigation and Research</a:t>
            </a:r>
            <a:endParaRPr lang="en-IN" dirty="0"/>
          </a:p>
        </p:txBody>
      </p:sp>
    </p:spTree>
    <p:extLst>
      <p:ext uri="{BB962C8B-B14F-4D97-AF65-F5344CB8AC3E}">
        <p14:creationId xmlns:p14="http://schemas.microsoft.com/office/powerpoint/2010/main" val="37400653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descr="◦ Assigning of jobs and tasks to various workers.&#10;◦ They guide and instruct workers for day to day&#10;activities.&#10;◦ They ar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5523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descr="◦ They supervise &amp; guide the sub-ordinates.&#10;◦ They are responsible for providing training to&#10;the workers.&#10;◦ They arrange 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5868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descr="Levels of manag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4036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1266" name="Picture 2" descr="Levels of manag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5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ORGANISING</a:t>
            </a:r>
            <a:endParaRPr lang="en-IN" dirty="0"/>
          </a:p>
        </p:txBody>
      </p:sp>
      <p:sp>
        <p:nvSpPr>
          <p:cNvPr id="3" name="Content Placeholder 2"/>
          <p:cNvSpPr>
            <a:spLocks noGrp="1"/>
          </p:cNvSpPr>
          <p:nvPr>
            <p:ph idx="1"/>
          </p:nvPr>
        </p:nvSpPr>
        <p:spPr/>
        <p:txBody>
          <a:bodyPr/>
          <a:lstStyle/>
          <a:p>
            <a:r>
              <a:rPr lang="en-IN" dirty="0" smtClean="0"/>
              <a:t>Functionalization, Divisionalisation,</a:t>
            </a:r>
          </a:p>
          <a:p>
            <a:r>
              <a:rPr lang="en-IN" dirty="0" smtClean="0"/>
              <a:t>Departmentalisation, Delegation, Decentralisation, Activity Analysis, Task allocation</a:t>
            </a:r>
          </a:p>
          <a:p>
            <a:r>
              <a:rPr lang="en-IN" dirty="0" smtClean="0"/>
              <a:t>STAFFING</a:t>
            </a:r>
          </a:p>
          <a:p>
            <a:r>
              <a:rPr lang="en-IN" dirty="0" smtClean="0"/>
              <a:t>Manpower planning, Recruitment, Selection, </a:t>
            </a:r>
          </a:p>
          <a:p>
            <a:r>
              <a:rPr lang="en-IN" dirty="0" smtClean="0"/>
              <a:t>Training, Placement, Compensation, Promotion, Appraisal  </a:t>
            </a:r>
            <a:endParaRPr lang="en-IN" dirty="0"/>
          </a:p>
        </p:txBody>
      </p:sp>
    </p:spTree>
    <p:extLst>
      <p:ext uri="{BB962C8B-B14F-4D97-AF65-F5344CB8AC3E}">
        <p14:creationId xmlns:p14="http://schemas.microsoft.com/office/powerpoint/2010/main" val="3292662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DIRECTING</a:t>
            </a:r>
            <a:endParaRPr lang="en-IN" dirty="0"/>
          </a:p>
        </p:txBody>
      </p:sp>
      <p:sp>
        <p:nvSpPr>
          <p:cNvPr id="3" name="Content Placeholder 2"/>
          <p:cNvSpPr>
            <a:spLocks noGrp="1"/>
          </p:cNvSpPr>
          <p:nvPr>
            <p:ph idx="1"/>
          </p:nvPr>
        </p:nvSpPr>
        <p:spPr/>
        <p:txBody>
          <a:bodyPr/>
          <a:lstStyle/>
          <a:p>
            <a:r>
              <a:rPr lang="en-IN" dirty="0" smtClean="0"/>
              <a:t>Supervision, Motivation, Communication, Leadership, Activating.</a:t>
            </a:r>
          </a:p>
          <a:p>
            <a:r>
              <a:rPr lang="en-IN" dirty="0" smtClean="0"/>
              <a:t>CONTROLLING</a:t>
            </a:r>
          </a:p>
          <a:p>
            <a:r>
              <a:rPr lang="en-IN" dirty="0" smtClean="0"/>
              <a:t>Fixation of Standards, Recording, Measurement, Reporting corrective Action</a:t>
            </a:r>
            <a:endParaRPr lang="en-IN" dirty="0"/>
          </a:p>
        </p:txBody>
      </p:sp>
    </p:spTree>
    <p:extLst>
      <p:ext uri="{BB962C8B-B14F-4D97-AF65-F5344CB8AC3E}">
        <p14:creationId xmlns:p14="http://schemas.microsoft.com/office/powerpoint/2010/main" val="616089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MANAGERIAL AND OPERATIVE FUNCTIONS</a:t>
            </a:r>
            <a:endParaRPr lang="en-IN" dirty="0"/>
          </a:p>
        </p:txBody>
      </p:sp>
      <p:sp>
        <p:nvSpPr>
          <p:cNvPr id="3" name="Content Placeholder 2"/>
          <p:cNvSpPr>
            <a:spLocks noGrp="1"/>
          </p:cNvSpPr>
          <p:nvPr>
            <p:ph idx="1"/>
          </p:nvPr>
        </p:nvSpPr>
        <p:spPr/>
        <p:txBody>
          <a:bodyPr>
            <a:normAutofit lnSpcReduction="10000"/>
          </a:bodyPr>
          <a:lstStyle/>
          <a:p>
            <a:r>
              <a:rPr lang="en-IN" dirty="0" smtClean="0"/>
              <a:t>Managerial Function / </a:t>
            </a:r>
          </a:p>
          <a:p>
            <a:r>
              <a:rPr lang="en-IN" dirty="0" smtClean="0"/>
              <a:t>STEPS IN MANAGEMENT PROCESS							Operative Function</a:t>
            </a:r>
          </a:p>
          <a:p>
            <a:r>
              <a:rPr lang="en-IN" dirty="0" smtClean="0"/>
              <a:t>Planning				1. Production</a:t>
            </a:r>
          </a:p>
          <a:p>
            <a:r>
              <a:rPr lang="en-IN" dirty="0" smtClean="0"/>
              <a:t>Organising			2. Marketing</a:t>
            </a:r>
          </a:p>
          <a:p>
            <a:r>
              <a:rPr lang="en-IN" dirty="0" smtClean="0"/>
              <a:t>Staffing				3. Purchasing</a:t>
            </a:r>
          </a:p>
          <a:p>
            <a:r>
              <a:rPr lang="en-IN" dirty="0" smtClean="0"/>
              <a:t>Directing			4. Financing</a:t>
            </a:r>
          </a:p>
          <a:p>
            <a:r>
              <a:rPr lang="en-IN" dirty="0" smtClean="0"/>
              <a:t>Controlling			5. Personnel	</a:t>
            </a:r>
            <a:endParaRPr lang="en-IN" dirty="0"/>
          </a:p>
        </p:txBody>
      </p:sp>
    </p:spTree>
    <p:extLst>
      <p:ext uri="{BB962C8B-B14F-4D97-AF65-F5344CB8AC3E}">
        <p14:creationId xmlns:p14="http://schemas.microsoft.com/office/powerpoint/2010/main" val="3806763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811</TotalTime>
  <Words>734</Words>
  <Application>Microsoft Office PowerPoint</Application>
  <PresentationFormat>On-screen Show (4:3)</PresentationFormat>
  <Paragraphs>178</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Management - Definition</vt:lpstr>
      <vt:lpstr>DEFINITRION</vt:lpstr>
      <vt:lpstr>NATURE OF MANAGEMENT</vt:lpstr>
      <vt:lpstr>MANAGEMENT SKILLS</vt:lpstr>
      <vt:lpstr>MANAGERIAL FUNCTIONS</vt:lpstr>
      <vt:lpstr>PLANNING</vt:lpstr>
      <vt:lpstr>ORGANISING</vt:lpstr>
      <vt:lpstr>DIRECTING</vt:lpstr>
      <vt:lpstr>MANAGERIAL AND OPERATIVE FUNCTIONS</vt:lpstr>
      <vt:lpstr>MANAGERIAL FUNCTIONS AND MANAGERIAL LEVELS</vt:lpstr>
      <vt:lpstr>ROLES AND SKILLS OF MANAGERS</vt:lpstr>
      <vt:lpstr>EVOLUTION OF MANAGEMENT THOUGHT</vt:lpstr>
      <vt:lpstr>F(Frederick). W.(Winslow) TAYLOR (1856 – 1915)</vt:lpstr>
      <vt:lpstr>PRINCIPLES OF MANAGEMENT </vt:lpstr>
      <vt:lpstr>Mechanisms</vt:lpstr>
      <vt:lpstr> HENTRY FAYOL (1841-1925)</vt:lpstr>
      <vt:lpstr>PowerPoint Presentation</vt:lpstr>
      <vt:lpstr>ELTON MAYO (1880-1949)</vt:lpstr>
      <vt:lpstr>FINDINGS OF H.EXPERIMENTS </vt:lpstr>
      <vt:lpstr>SUMMARISES</vt:lpstr>
      <vt:lpstr>PETER F. DRUCKER</vt:lpstr>
      <vt:lpstr>THREE TASKS</vt:lpstr>
      <vt:lpstr>Peter F. Drucker Main Contributions</vt:lpstr>
      <vt:lpstr>Management By Objective</vt:lpstr>
      <vt:lpstr>Benefits of MBO</vt:lpstr>
      <vt:lpstr>Limitations of MBO</vt:lpstr>
      <vt:lpstr>MANAGEMENT:  A SCIENCE OR AN ART?</vt:lpstr>
      <vt:lpstr>PowerPoint Presentation</vt:lpstr>
      <vt:lpstr>Management as an art</vt:lpstr>
      <vt:lpstr>Management is Both – a science and an 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FUNCTIONAL AREAS OF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 Definition</dc:title>
  <dc:creator>lenovo</dc:creator>
  <cp:lastModifiedBy>lenovo</cp:lastModifiedBy>
  <cp:revision>80</cp:revision>
  <dcterms:created xsi:type="dcterms:W3CDTF">2017-06-27T03:45:28Z</dcterms:created>
  <dcterms:modified xsi:type="dcterms:W3CDTF">2017-07-10T04:26:18Z</dcterms:modified>
</cp:coreProperties>
</file>